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87" r:id="rId5"/>
    <p:sldId id="288" r:id="rId6"/>
    <p:sldId id="289" r:id="rId7"/>
    <p:sldId id="290" r:id="rId8"/>
    <p:sldId id="293" r:id="rId9"/>
    <p:sldId id="294" r:id="rId10"/>
    <p:sldId id="295" r:id="rId11"/>
    <p:sldId id="296" r:id="rId12"/>
    <p:sldId id="291" r:id="rId13"/>
    <p:sldId id="292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ne Bukatz" initials="SB [2]" lastIdx="2" clrIdx="0">
    <p:extLst>
      <p:ext uri="{19B8F6BF-5375-455C-9EA6-DF929625EA0E}">
        <p15:presenceInfo xmlns:p15="http://schemas.microsoft.com/office/powerpoint/2012/main" userId="Susanne Buka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A453A-3789-450F-A208-15EEA0FBA20F}" v="25" dt="2024-01-21T18:30:43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988CA-3B2F-453D-9D57-2E903A6A3148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D46D2-E3C7-4061-B64D-8E0E65C9A1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315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6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85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820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1988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4857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6840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958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9614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3446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90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7907-BB01-C8B3-8A5A-9027B631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EA07C-9CA5-FD04-59CB-CC531B5FB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E493-BDC8-0EB0-2546-1A9301C6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CC448-37E3-BA7C-8F3D-EC7A250F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EE278-1ECB-F28E-E3F0-3F0CCFBB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128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02C5-8BD2-B7FC-4047-44D848A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28CF4-1CCC-1626-0150-771D4B77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21D16-607A-7696-FCD8-016AC8F1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454D4-815F-0060-AA72-AE580526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FA56-D7F0-E9DF-263C-78738D37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328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909B5-DBEB-8457-32B5-9A5932716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C84D8-95CD-F84D-2F2F-177023079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02DF-15CA-6871-0870-EB8A031A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0D9B7-2134-ADED-33F9-980E4206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91369-4306-5C9B-7D13-D4278A51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599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5750560"/>
            <a:ext cx="1219200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5" name="Picture 2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430" y="6192000"/>
            <a:ext cx="186214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384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">
          <p15:clr>
            <a:srgbClr val="FBAE40"/>
          </p15:clr>
        </p15:guide>
        <p15:guide id="2" pos="2160">
          <p15:clr>
            <a:srgbClr val="FBAE40"/>
          </p15:clr>
        </p15:guide>
        <p15:guide id="3" pos="4099">
          <p15:clr>
            <a:srgbClr val="FBAE40"/>
          </p15:clr>
        </p15:guide>
        <p15:guide id="4" pos="3895">
          <p15:clr>
            <a:srgbClr val="FBAE40"/>
          </p15:clr>
        </p15:guide>
        <p15:guide id="5" pos="3674">
          <p15:clr>
            <a:srgbClr val="FBAE40"/>
          </p15:clr>
        </p15:guide>
        <p15:guide id="6" pos="3453">
          <p15:clr>
            <a:srgbClr val="FBAE40"/>
          </p15:clr>
        </p15:guide>
        <p15:guide id="7" pos="3232">
          <p15:clr>
            <a:srgbClr val="FBAE40"/>
          </p15:clr>
        </p15:guide>
        <p15:guide id="8" pos="1956">
          <p15:clr>
            <a:srgbClr val="FBAE40"/>
          </p15:clr>
        </p15:guide>
        <p15:guide id="9" pos="2364">
          <p15:clr>
            <a:srgbClr val="FBAE40"/>
          </p15:clr>
        </p15:guide>
        <p15:guide id="10" pos="2585">
          <p15:clr>
            <a:srgbClr val="FBAE40"/>
          </p15:clr>
        </p15:guide>
        <p15:guide id="11" pos="2807">
          <p15:clr>
            <a:srgbClr val="FBAE40"/>
          </p15:clr>
        </p15:guide>
        <p15:guide id="12" pos="3028">
          <p15:clr>
            <a:srgbClr val="FBAE40"/>
          </p15:clr>
        </p15:guide>
        <p15:guide id="13" pos="1735">
          <p15:clr>
            <a:srgbClr val="FBAE40"/>
          </p15:clr>
        </p15:guide>
        <p15:guide id="14" pos="1514">
          <p15:clr>
            <a:srgbClr val="FBAE40"/>
          </p15:clr>
        </p15:guide>
        <p15:guide id="15" pos="1292">
          <p15:clr>
            <a:srgbClr val="FBAE40"/>
          </p15:clr>
        </p15:guide>
        <p15:guide id="16" pos="1088">
          <p15:clr>
            <a:srgbClr val="FBAE40"/>
          </p15:clr>
        </p15:guide>
        <p15:guide id="17" pos="867">
          <p15:clr>
            <a:srgbClr val="FBAE40"/>
          </p15:clr>
        </p15:guide>
        <p15:guide id="18" pos="647">
          <p15:clr>
            <a:srgbClr val="FBAE40"/>
          </p15:clr>
        </p15:guide>
        <p15:guide id="19" pos="425">
          <p15:clr>
            <a:srgbClr val="FBAE40"/>
          </p15:clr>
        </p15:guide>
        <p15:guide id="20" pos="221">
          <p15:clr>
            <a:srgbClr val="FBAE40"/>
          </p15:clr>
        </p15:guide>
        <p15:guide id="21" orient="horz" pos="2731">
          <p15:clr>
            <a:srgbClr val="FBAE40"/>
          </p15:clr>
        </p15:guide>
        <p15:guide id="22" orient="horz" pos="531">
          <p15:clr>
            <a:srgbClr val="FBAE40"/>
          </p15:clr>
        </p15:guide>
        <p15:guide id="23" orient="horz" pos="713">
          <p15:clr>
            <a:srgbClr val="FBAE40"/>
          </p15:clr>
        </p15:guide>
        <p15:guide id="24" orient="horz" pos="8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CA1F-492F-0FA2-D8C7-AAD5452A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CADF-33DD-72D2-419A-CC77F299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DAC8A-E1BC-6012-25CB-9CEE8696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8FD99-9EC3-1A4C-1E78-9ACE4216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1E72F-AD24-4DDA-2B1E-4DCFED16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85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70E9-0024-57F5-B3BC-0A9A780F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70718-3583-7FB7-A8B2-CE9BFDEF0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1985-2612-13A6-ECD4-B00A19BE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14B5E-3F7A-E30C-CE5F-86E9CA13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42E62-DCA7-DDFF-CA26-7D650202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273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6065-50C3-909A-87CD-34E7869F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A425-EF4F-4067-FFE2-29D3C3C9F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0AE5C-03C7-9C3C-F793-10CD553B2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721B8-6831-10F6-B35E-987AD84B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D36A1-9434-0A10-D59B-0DCC4BDA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175F5-3729-8DA6-54CA-C805D10B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258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0D5D-0DC5-FB12-0FE6-B90C92CF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29F3F-1256-4840-6933-1820B9BF4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13E2F-CB81-758F-90AE-FF7EB15AF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3AC7C-9B87-17EE-0AEF-1B5CD89F5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4805-A48C-0C58-442A-F6D51EBF2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B4EC-F4D4-F7E6-0C1A-6D96B6E7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31CA7-2816-3610-DBEC-28CC5A02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9F676-3373-78B8-1DAC-5A0D2693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669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11BB-27E1-C50C-6BF7-5849B520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75363-A098-5D9A-43CC-C6AD3260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FA0B7-EB4F-0BE1-D4A1-31DBB9A8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8E82C-B614-0B52-0AD9-96C4235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290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9F52E-BFD3-D545-2842-813A69C7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23D73-0222-2EA8-C68F-AB850758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48980-377F-E6FE-E6BE-CEEBF1D5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457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ABDB-2B2D-4A37-A30F-458F6685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E4CE3-CD0B-090C-8D4C-D78ED2301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37B24-D7C7-C7D7-A48B-AD4C9019B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FAD59-6B34-95E8-B351-51236613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16685-77BA-ACED-EE61-D3134075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90D41-6AF7-8C41-A4A5-45CAF9F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172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30AD-C589-1E8A-A4BA-54AACEA1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700401-E761-BB2E-EFA1-0EE3B41D7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DE812-AE22-9AB1-10BE-24C17E632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6500C-ECEF-3561-E7FC-517BCDBF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5F0BC-F1F3-2839-90C8-BB439D12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4296-27FA-E48F-9E69-991E9A6B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512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CC348-4AD9-234E-A309-B8D470F6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D0C9D-1A82-83CA-5CF0-DFEE32C7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1B336-F4FB-3897-1F47-6045B769E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79995-E908-4392-823F-27938C9CEB04}" type="datetimeFigureOut">
              <a:rPr lang="en-DE" smtClean="0"/>
              <a:t>21/01/2024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5067-A7D7-5AE6-D2B1-1CE7DE5DE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2D953-41E4-AF74-7432-43268F0D5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4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4" y="393601"/>
            <a:ext cx="7928064" cy="125404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2314" y="601181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The data: </a:t>
            </a:r>
            <a:endParaRPr lang="de-DE" sz="1600" b="1" dirty="0"/>
          </a:p>
        </p:txBody>
      </p:sp>
      <p:pic>
        <p:nvPicPr>
          <p:cNvPr id="7" name="base_ani_ai2">
            <a:hlinkClick r:id="" action="ppaction://media"/>
            <a:extLst>
              <a:ext uri="{FF2B5EF4-FFF2-40B4-BE49-F238E27FC236}">
                <a16:creationId xmlns:a16="http://schemas.microsoft.com/office/drawing/2014/main" id="{3FA6F94E-2238-1084-E5ED-A3353E259E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4132" y="916563"/>
            <a:ext cx="7174344" cy="51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8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4" y="393601"/>
            <a:ext cx="7928064" cy="125404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58404" y="966722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Last frame as reference: </a:t>
            </a:r>
            <a:endParaRPr lang="de-DE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6D96DDB-53EA-59BE-5D2F-79B57FC3A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500" y="0"/>
            <a:ext cx="5715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57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863306" y="327808"/>
            <a:ext cx="8057072" cy="207580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831477" y="362168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/>
              <a:t>Femur segmentation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AA1CEBB-7884-F7EE-B60E-8D51550CE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5600" y="685800"/>
            <a:ext cx="640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1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846053" y="307337"/>
            <a:ext cx="8065699" cy="89478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846053" y="370418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Tibia segmented</a:t>
            </a:r>
            <a:endParaRPr lang="de-DE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8035EB8-C90C-0313-C9BE-7DF7EEDAF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5600" y="685800"/>
            <a:ext cx="6400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6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4" y="393601"/>
            <a:ext cx="7928064" cy="125404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2314" y="601181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Using PCA</a:t>
            </a:r>
            <a:endParaRPr lang="de-DE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8C940-C3D5-917D-577D-4E93F5372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361" y="0"/>
            <a:ext cx="3849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70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4" y="393601"/>
            <a:ext cx="7928064" cy="125404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2314" y="601181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Title</a:t>
            </a:r>
            <a:endParaRPr lang="de-DE" sz="1600" b="1" dirty="0"/>
          </a:p>
        </p:txBody>
      </p:sp>
      <p:pic>
        <p:nvPicPr>
          <p:cNvPr id="5" name="final_animation">
            <a:hlinkClick r:id="" action="ppaction://media"/>
            <a:extLst>
              <a:ext uri="{FF2B5EF4-FFF2-40B4-BE49-F238E27FC236}">
                <a16:creationId xmlns:a16="http://schemas.microsoft.com/office/drawing/2014/main" id="{5D36BE5C-55E4-9273-48E8-07FAE41393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77769" y="851230"/>
            <a:ext cx="6557154" cy="479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1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4" y="393601"/>
            <a:ext cx="7928064" cy="125404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2314" y="601181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Angle between primary axes of femur and tibia</a:t>
            </a:r>
            <a:endParaRPr lang="de-DE" sz="1600" b="1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0ED8F29-8333-5FEF-91EE-1D2019CB2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6964" y="916563"/>
            <a:ext cx="6567578" cy="43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12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4" y="393601"/>
            <a:ext cx="7928064" cy="125404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2314" y="601180"/>
            <a:ext cx="1337482" cy="1598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Tracking the tibial origin across frames </a:t>
            </a:r>
            <a:endParaRPr lang="de-DE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4E16B9B-D14E-0C1F-3AC4-C19C66441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462" y="526211"/>
            <a:ext cx="6310582" cy="504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6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4" y="393601"/>
            <a:ext cx="7928064" cy="125404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7C7163C-D04A-4584-82F1-C6E006919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7398" y="195193"/>
            <a:ext cx="7228640" cy="5782912"/>
          </a:xfrm>
          <a:prstGeom prst="rect">
            <a:avLst/>
          </a:prstGeom>
        </p:spPr>
      </p:pic>
      <p:sp>
        <p:nvSpPr>
          <p:cNvPr id="8" name="Textfeld 5">
            <a:extLst>
              <a:ext uri="{FF2B5EF4-FFF2-40B4-BE49-F238E27FC236}">
                <a16:creationId xmlns:a16="http://schemas.microsoft.com/office/drawing/2014/main" id="{BFC22C6B-CA1A-EFB6-2ED2-815B8D7193F9}"/>
              </a:ext>
            </a:extLst>
          </p:cNvPr>
          <p:cNvSpPr txBox="1"/>
          <p:nvPr/>
        </p:nvSpPr>
        <p:spPr>
          <a:xfrm>
            <a:off x="1992314" y="601180"/>
            <a:ext cx="1337482" cy="1598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Tracking the femoral origin across frames 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101060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4" y="393601"/>
            <a:ext cx="7928064" cy="125404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6622" y="837092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/>
              <a:t>First frame as reference: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DF7ECF6-0F7F-EEBA-8C98-62A952F02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500" y="0"/>
            <a:ext cx="5715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8C7231-6BCC-182E-5B8B-BD71DA133DF5}"/>
              </a:ext>
            </a:extLst>
          </p:cNvPr>
          <p:cNvSpPr txBox="1"/>
          <p:nvPr/>
        </p:nvSpPr>
        <p:spPr>
          <a:xfrm>
            <a:off x="9325155" y="258792"/>
            <a:ext cx="239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Rotation matrix: </a:t>
            </a:r>
          </a:p>
          <a:p>
            <a:r>
              <a:rPr lang="en-US" dirty="0"/>
              <a:t>[ x y ɸ ]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C2005E-ACFE-5C1C-B249-705033453792}"/>
              </a:ext>
            </a:extLst>
          </p:cNvPr>
          <p:cNvSpPr txBox="1"/>
          <p:nvPr/>
        </p:nvSpPr>
        <p:spPr>
          <a:xfrm>
            <a:off x="9325155" y="1247512"/>
            <a:ext cx="1975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Offset: 5 degrees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10950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57A4B779DF2004994FDA7FFBAF057C1" ma:contentTypeVersion="4" ma:contentTypeDescription="Ein neues Dokument erstellen." ma:contentTypeScope="" ma:versionID="b9c010cedd0384542da213a5526d156f">
  <xsd:schema xmlns:xsd="http://www.w3.org/2001/XMLSchema" xmlns:xs="http://www.w3.org/2001/XMLSchema" xmlns:p="http://schemas.microsoft.com/office/2006/metadata/properties" xmlns:ns3="8d9afb84-627d-421d-98c6-744eacbaccfc" targetNamespace="http://schemas.microsoft.com/office/2006/metadata/properties" ma:root="true" ma:fieldsID="1f42a6b97bfd5be52ceda2e33d4f8de7" ns3:_="">
    <xsd:import namespace="8d9afb84-627d-421d-98c6-744eacbacc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afb84-627d-421d-98c6-744eacbacc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298FB8-B047-4739-B8F5-10E25A299A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afb84-627d-421d-98c6-744eacbacc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037902-366F-4906-963D-8D7C9E47D5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326C4D-C6EA-4284-A6E1-7E1BE146DB9E}">
  <ds:schemaRefs>
    <ds:schemaRef ds:uri="http://purl.org/dc/elements/1.1/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8d9afb84-627d-421d-98c6-744eacbaccfc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62</Words>
  <Application>Microsoft Office PowerPoint</Application>
  <PresentationFormat>Widescreen</PresentationFormat>
  <Paragraphs>23</Paragraphs>
  <Slides>10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Nepal</dc:creator>
  <cp:lastModifiedBy>Aayush Nepal</cp:lastModifiedBy>
  <cp:revision>3</cp:revision>
  <dcterms:created xsi:type="dcterms:W3CDTF">2024-01-21T09:18:30Z</dcterms:created>
  <dcterms:modified xsi:type="dcterms:W3CDTF">2024-01-21T19:01:01Z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0x010100457A4B779DF2004994FDA7FFBAF057C1</vt:lpwstr>
  </property>
</Properties>
</file>